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oboto Slab"/>
      <p:regular r:id="rId37"/>
      <p:bold r:id="rId38"/>
    </p:embeddedFon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Slab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font" Target="fonts/RobotoSlab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dn.rawgit.com/hanghu/KingCountyHouseRateExploration/master/Data/Map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evelopers.google.com/maps/documentation/streetview/" TargetMode="External"/><Relationship Id="rId4" Type="http://schemas.openxmlformats.org/officeDocument/2006/relationships/hyperlink" Target="https://folium.readthedocs.io/en/latest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Relationship Id="rId4" Type="http://schemas.openxmlformats.org/officeDocument/2006/relationships/image" Target="../media/image10.png"/><Relationship Id="rId5" Type="http://schemas.openxmlformats.org/officeDocument/2006/relationships/image" Target="../media/image06.png"/><Relationship Id="rId6" Type="http://schemas.openxmlformats.org/officeDocument/2006/relationships/image" Target="../media/image12.png"/><Relationship Id="rId7" Type="http://schemas.openxmlformats.org/officeDocument/2006/relationships/image" Target="../media/image05.png"/><Relationship Id="rId8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Relationship Id="rId4" Type="http://schemas.openxmlformats.org/officeDocument/2006/relationships/image" Target="../media/image15.png"/><Relationship Id="rId5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subTitle"/>
          </p:nvPr>
        </p:nvSpPr>
        <p:spPr>
          <a:xfrm>
            <a:off x="1267475" y="2872200"/>
            <a:ext cx="6424800" cy="146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Summary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i="1" lang="en" sz="1800" u="sng"/>
              <a:t>https://github.com/hanghu/HomeIn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/>
              <a:t>              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/>
              <a:t>Members: Hang Hu, Yang Jiang, Mengyuan Liu, Joe Puleo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024" y="844974"/>
            <a:ext cx="3981949" cy="18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649" y="2388675"/>
            <a:ext cx="4849949" cy="221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5215075" y="1496175"/>
            <a:ext cx="3343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Loop through 20k+ house data to generate the processed crime data   </a:t>
            </a: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Crime Data Preprocessing: </a:t>
            </a:r>
            <a:r>
              <a:rPr i="1" lang="en"/>
              <a:t>crime_info.py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0" y="1343775"/>
            <a:ext cx="4702325" cy="30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49" y="3826175"/>
            <a:ext cx="3649099" cy="12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150" y="1649200"/>
            <a:ext cx="3649101" cy="2176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Shape 145"/>
          <p:cNvCxnSpPr/>
          <p:nvPr/>
        </p:nvCxnSpPr>
        <p:spPr>
          <a:xfrm>
            <a:off x="4133699" y="3393770"/>
            <a:ext cx="4487099" cy="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6" name="Shape 146"/>
          <p:cNvCxnSpPr/>
          <p:nvPr/>
        </p:nvCxnSpPr>
        <p:spPr>
          <a:xfrm>
            <a:off x="4133699" y="3934995"/>
            <a:ext cx="36605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" name="Shape 147"/>
          <p:cNvCxnSpPr/>
          <p:nvPr/>
        </p:nvCxnSpPr>
        <p:spPr>
          <a:xfrm>
            <a:off x="4112099" y="4066945"/>
            <a:ext cx="2510099" cy="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" name="Shape 148"/>
          <p:cNvCxnSpPr/>
          <p:nvPr/>
        </p:nvCxnSpPr>
        <p:spPr>
          <a:xfrm flipH="1" rot="10800000">
            <a:off x="4141649" y="4608295"/>
            <a:ext cx="4110899" cy="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Merging Crime and Housing Datasets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74" y="1489825"/>
            <a:ext cx="8978701" cy="9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50" y="3296500"/>
            <a:ext cx="8978701" cy="9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82650" y="3294975"/>
            <a:ext cx="616800" cy="100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205775" y="1523250"/>
            <a:ext cx="974700" cy="974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25" y="1761750"/>
            <a:ext cx="4373125" cy="26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5" y="1405750"/>
            <a:ext cx="2543600" cy="27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900" y="1761750"/>
            <a:ext cx="4057725" cy="2629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Shape 166"/>
          <p:cNvCxnSpPr/>
          <p:nvPr/>
        </p:nvCxnSpPr>
        <p:spPr>
          <a:xfrm>
            <a:off x="4315375" y="2889200"/>
            <a:ext cx="975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67" name="Shape 16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Crime Data Preprocessing: </a:t>
            </a:r>
            <a:r>
              <a:rPr i="1" lang="en"/>
              <a:t>crime_info.py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Zipcode Data Cleanup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Problems: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Longitude/Latitude Missing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Zipcode = “null” (Longitude/Latitude Available)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12-06 at 8.35.31 PM.png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349" y="2786975"/>
            <a:ext cx="7375324" cy="22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912" y="690325"/>
            <a:ext cx="406717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Zipcodes from Geopy Addresses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50" y="1458150"/>
            <a:ext cx="85915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Zipcode Recursion with Geopy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250" y="1323475"/>
            <a:ext cx="6413075" cy="35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Zipcode Output (with errors)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26" y="1323475"/>
            <a:ext cx="4541274" cy="347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651" y="3425375"/>
            <a:ext cx="10572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651" y="3092000"/>
            <a:ext cx="11334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9651" y="2463350"/>
            <a:ext cx="243840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Mapping Solutions</a:t>
            </a:r>
          </a:p>
        </p:txBody>
      </p:sp>
      <p:sp>
        <p:nvSpPr>
          <p:cNvPr id="203" name="Shape 2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Package Focus: Folium, Geopy, Google Maps API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Street View API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The Google Street View Image API generates a street view photo from longitude/latitude coordinates.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The photo is defined with URL parameters in an HTTP request, and outputs in the form of a static image. (1)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Standard API Usage limits: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25000 requests per day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Size maximum: 640x640 pixels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Metadata responses in json format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SV API URL Parameters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Location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Latitude, Longitude (50 meter radius search for closest street view picture)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Size: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Defines pixel size output of image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Key: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Users are provided with a key that allows for 2500 free requests per 24 hrs.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Heading: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Compass heading of camera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fov: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Field of view in degrees (horizontal).  Determines zoom (lower number = higher zoom)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Pitch: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Angle of camera in degrees.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 find a house on the market and I like it.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Should I buy it?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Images using Google Maps API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12" y="2189062"/>
            <a:ext cx="8277374" cy="13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325" y="498300"/>
            <a:ext cx="573405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265500" y="7518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Layer 1</a:t>
            </a:r>
          </a:p>
        </p:txBody>
      </p:sp>
      <p:sp>
        <p:nvSpPr>
          <p:cNvPr id="232" name="Shape 232"/>
          <p:cNvSpPr txBox="1"/>
          <p:nvPr>
            <p:ph idx="1" type="subTitle"/>
          </p:nvPr>
        </p:nvSpPr>
        <p:spPr>
          <a:xfrm>
            <a:off x="339375" y="2311800"/>
            <a:ext cx="3971400" cy="215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600"/>
              <a:t>Interactive map with individual selectable markers:</a:t>
            </a:r>
          </a:p>
          <a:p>
            <a:pPr indent="-3302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600"/>
              <a:t>Picture of house</a:t>
            </a:r>
          </a:p>
          <a:p>
            <a:pPr indent="-3302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600"/>
              <a:t>House prices</a:t>
            </a:r>
          </a:p>
          <a:p>
            <a:pPr indent="-3302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600"/>
              <a:t>House specifications (i.e. Bedrooms, square feet, year built, etc.)</a:t>
            </a:r>
          </a:p>
          <a:p>
            <a:pPr indent="-330200" lvl="0" marL="457200" algn="l">
              <a:spcBef>
                <a:spcPts val="0"/>
              </a:spcBef>
              <a:buSzPct val="100000"/>
              <a:buChar char="●"/>
            </a:pPr>
            <a:r>
              <a:rPr lang="en" sz="1600"/>
              <a:t>Crime rate within 1-mile radius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75" y="1415350"/>
            <a:ext cx="4528424" cy="251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174" y="1319675"/>
            <a:ext cx="4805674" cy="34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Markers w/ Popups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159300" y="1337425"/>
            <a:ext cx="4175400" cy="324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Marker</a:t>
            </a:r>
          </a:p>
          <a:p>
            <a:pPr indent="-317500" lvl="1" marL="914400" rtl="0">
              <a:spcBef>
                <a:spcPts val="0"/>
              </a:spcBef>
              <a:buSzPct val="100000"/>
              <a:buChar char="◆"/>
            </a:pPr>
            <a:r>
              <a:rPr lang="en" sz="1400"/>
              <a:t>Folium.MarkerCluster</a:t>
            </a:r>
          </a:p>
          <a:p>
            <a:pPr indent="-317500" lvl="1" marL="914400" rtl="0">
              <a:spcBef>
                <a:spcPts val="0"/>
              </a:spcBef>
              <a:buSzPct val="100000"/>
              <a:buChar char="◆"/>
            </a:pPr>
            <a:r>
              <a:rPr lang="en" sz="1400"/>
              <a:t>Location specified by GPS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Popup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Retrieve google street view via URL with GPS location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Text &amp; photo loaded using html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Use IFrame to load html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Show IFrame in the popup</a:t>
            </a:r>
          </a:p>
        </p:txBody>
      </p:sp>
      <p:cxnSp>
        <p:nvCxnSpPr>
          <p:cNvPr id="241" name="Shape 241"/>
          <p:cNvCxnSpPr/>
          <p:nvPr/>
        </p:nvCxnSpPr>
        <p:spPr>
          <a:xfrm flipH="1" rot="10800000">
            <a:off x="3347175" y="1578625"/>
            <a:ext cx="1124100" cy="47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2" name="Shape 242"/>
          <p:cNvCxnSpPr/>
          <p:nvPr/>
        </p:nvCxnSpPr>
        <p:spPr>
          <a:xfrm flipH="1" rot="10800000">
            <a:off x="3873550" y="2414000"/>
            <a:ext cx="618000" cy="88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3" name="Shape 243"/>
          <p:cNvCxnSpPr/>
          <p:nvPr/>
        </p:nvCxnSpPr>
        <p:spPr>
          <a:xfrm>
            <a:off x="3194400" y="4251375"/>
            <a:ext cx="1266600" cy="21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4" name="Shape 244"/>
          <p:cNvCxnSpPr/>
          <p:nvPr/>
        </p:nvCxnSpPr>
        <p:spPr>
          <a:xfrm flipH="1" rot="10800000">
            <a:off x="3672725" y="3564900"/>
            <a:ext cx="778200" cy="3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25" y="1380200"/>
            <a:ext cx="3461921" cy="33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Interactive Map Rendering</a:t>
            </a:r>
          </a:p>
        </p:txBody>
      </p:sp>
      <p:sp>
        <p:nvSpPr>
          <p:cNvPr id="251" name="Shape 251"/>
          <p:cNvSpPr/>
          <p:nvPr/>
        </p:nvSpPr>
        <p:spPr>
          <a:xfrm>
            <a:off x="2077287" y="1700950"/>
            <a:ext cx="502200" cy="36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746" y="1372725"/>
            <a:ext cx="4779854" cy="281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744" y="3911850"/>
            <a:ext cx="2828949" cy="109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75" y="3911850"/>
            <a:ext cx="2318625" cy="12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265500" y="7518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Layer 2</a:t>
            </a:r>
          </a:p>
        </p:txBody>
      </p:sp>
      <p:sp>
        <p:nvSpPr>
          <p:cNvPr id="260" name="Shape 260"/>
          <p:cNvSpPr txBox="1"/>
          <p:nvPr>
            <p:ph idx="1" type="subTitle"/>
          </p:nvPr>
        </p:nvSpPr>
        <p:spPr>
          <a:xfrm>
            <a:off x="339375" y="2311800"/>
            <a:ext cx="3971400" cy="215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Heatmap of crime rates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Crime incidence viewed as heat map </a:t>
            </a:r>
          </a:p>
        </p:txBody>
      </p:sp>
      <p:sp>
        <p:nvSpPr>
          <p:cNvPr id="261" name="Shape 26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99" y="3625975"/>
            <a:ext cx="7462025" cy="10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97198" y="299524"/>
            <a:ext cx="4875925" cy="3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265500" y="7518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Layer 3</a:t>
            </a:r>
          </a:p>
        </p:txBody>
      </p:sp>
      <p:sp>
        <p:nvSpPr>
          <p:cNvPr id="269" name="Shape 269"/>
          <p:cNvSpPr txBox="1"/>
          <p:nvPr>
            <p:ph idx="1" type="subTitle"/>
          </p:nvPr>
        </p:nvSpPr>
        <p:spPr>
          <a:xfrm>
            <a:off x="339375" y="2311800"/>
            <a:ext cx="3971400" cy="215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Average house price in each Zipcode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Choropleth map </a:t>
            </a:r>
          </a:p>
        </p:txBody>
      </p:sp>
      <p:sp>
        <p:nvSpPr>
          <p:cNvPr id="270" name="Shape 27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774" y="496100"/>
            <a:ext cx="4891649" cy="29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698" y="4085623"/>
            <a:ext cx="6784300" cy="8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Average House Price per Zip Code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Changed source code in folium library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567400"/>
            <a:ext cx="3999899" cy="320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800" y="1585059"/>
            <a:ext cx="4756201" cy="1704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Map Layer Combinations &amp; View Toggler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50" y="1269475"/>
            <a:ext cx="5466977" cy="2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6004400" y="1481025"/>
            <a:ext cx="26703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Simple with one line of code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Fix the source code to add layer name for choropleth layer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525" y="1903450"/>
            <a:ext cx="34290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295" name="Shape 2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Interactive Map of King County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Primary Users: General Public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rgbClr val="FFFFFF"/>
                </a:solidFill>
              </a:rPr>
              <a:t> What</a:t>
            </a:r>
            <a:r>
              <a:rPr lang="en" sz="2100">
                <a:solidFill>
                  <a:srgbClr val="FFFFFF"/>
                </a:solidFill>
              </a:rPr>
              <a:t> information</a:t>
            </a:r>
            <a:r>
              <a:rPr lang="en" sz="2100">
                <a:solidFill>
                  <a:srgbClr val="FFFFFF"/>
                </a:solidFill>
              </a:rPr>
              <a:t> does the public want before buying a house?</a:t>
            </a:r>
          </a:p>
          <a:p>
            <a:pPr indent="-228600" lvl="0" marL="1371600" rtl="0">
              <a:spcBef>
                <a:spcPts val="0"/>
              </a:spcBef>
              <a:buClr>
                <a:schemeClr val="accent5"/>
              </a:buClr>
              <a:buChar char="➔"/>
            </a:pPr>
            <a:r>
              <a:rPr lang="en">
                <a:solidFill>
                  <a:schemeClr val="accent5"/>
                </a:solidFill>
              </a:rPr>
              <a:t>Comparative Market Analysis - “the Comps”  based on past sales</a:t>
            </a:r>
          </a:p>
          <a:p>
            <a:pPr indent="-228600" lvl="1" marL="2743200" rtl="0">
              <a:spcBef>
                <a:spcPts val="0"/>
              </a:spcBef>
              <a:buClr>
                <a:schemeClr val="accent5"/>
              </a:buClr>
              <a:buChar char="◆"/>
            </a:pPr>
            <a:r>
              <a:rPr lang="en">
                <a:solidFill>
                  <a:schemeClr val="accent5"/>
                </a:solidFill>
              </a:rPr>
              <a:t>Price</a:t>
            </a:r>
          </a:p>
          <a:p>
            <a:pPr indent="-228600" lvl="1" marL="2743200" rtl="0">
              <a:spcBef>
                <a:spcPts val="0"/>
              </a:spcBef>
              <a:buClr>
                <a:schemeClr val="accent5"/>
              </a:buClr>
              <a:buChar char="◆"/>
            </a:pPr>
            <a:r>
              <a:rPr lang="en">
                <a:solidFill>
                  <a:schemeClr val="accent5"/>
                </a:solidFill>
              </a:rPr>
              <a:t>House specifications</a:t>
            </a:r>
          </a:p>
          <a:p>
            <a:pPr indent="-228600" lvl="2" marL="3200400" rtl="0">
              <a:spcBef>
                <a:spcPts val="0"/>
              </a:spcBef>
              <a:buClr>
                <a:schemeClr val="accent5"/>
              </a:buClr>
              <a:buChar char="●"/>
            </a:pPr>
            <a:r>
              <a:rPr lang="en">
                <a:solidFill>
                  <a:schemeClr val="accent5"/>
                </a:solidFill>
              </a:rPr>
              <a:t>Bedrooms, Bathrooms</a:t>
            </a:r>
          </a:p>
          <a:p>
            <a:pPr indent="-228600" lvl="2" marL="3200400" rtl="0">
              <a:spcBef>
                <a:spcPts val="0"/>
              </a:spcBef>
              <a:buClr>
                <a:schemeClr val="accent5"/>
              </a:buClr>
              <a:buChar char="●"/>
            </a:pPr>
            <a:r>
              <a:rPr lang="en">
                <a:solidFill>
                  <a:schemeClr val="accent5"/>
                </a:solidFill>
              </a:rPr>
              <a:t>Size in square feet</a:t>
            </a:r>
          </a:p>
          <a:p>
            <a:pPr indent="-228600" lvl="2" marL="3200400" rtl="0">
              <a:spcBef>
                <a:spcPts val="0"/>
              </a:spcBef>
              <a:buClr>
                <a:schemeClr val="accent5"/>
              </a:buClr>
              <a:buChar char="●"/>
            </a:pPr>
            <a:r>
              <a:rPr lang="en">
                <a:solidFill>
                  <a:schemeClr val="accent5"/>
                </a:solidFill>
              </a:rPr>
              <a:t>Year built</a:t>
            </a:r>
          </a:p>
          <a:p>
            <a:pPr indent="-228600" lvl="0" marL="1371600" rtl="0">
              <a:spcBef>
                <a:spcPts val="0"/>
              </a:spcBef>
              <a:buClr>
                <a:schemeClr val="accent5"/>
              </a:buClr>
              <a:buChar char="➔"/>
            </a:pPr>
            <a:r>
              <a:rPr lang="en">
                <a:solidFill>
                  <a:schemeClr val="accent5"/>
                </a:solidFill>
              </a:rPr>
              <a:t>Area safety concerns (Crime rates)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Design Considerations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Analyzing correlations between types of crime, price, location etc.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Adjusting pictures if house is out of frame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Adding map layers to include other home purchasing factors such as: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Access to schools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Nearby entertainment options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Parking availability</a:t>
            </a: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480750" y="28317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>
              <a:spcBef>
                <a:spcPts val="0"/>
              </a:spcBef>
              <a:buNone/>
            </a:pPr>
            <a:r>
              <a:rPr lang="en" sz="3600"/>
              <a:t>Thank you!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>
              <a:spcBef>
                <a:spcPts val="0"/>
              </a:spcBef>
              <a:buNone/>
            </a:pPr>
            <a:r>
              <a:rPr lang="en" sz="3600"/>
              <a:t>Questions &amp; Discussion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Sources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Google Maps APIs; Google Street View Apis; Developer’s Guide;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https://developers.google.com/maps/documentation/streetview/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Folium; Folium 0.2.0 Documentation;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https://folium.readthedocs.io/en/latest/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87900" y="1413625"/>
            <a:ext cx="8368200" cy="354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the public best access and interact with housing and crime data?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visualization interface (King County)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chemeClr val="accent5"/>
                </a:solidFill>
              </a:rPr>
              <a:t>→ </a:t>
            </a:r>
            <a:r>
              <a:rPr lang="en">
                <a:solidFill>
                  <a:schemeClr val="accent5"/>
                </a:solidFill>
              </a:rPr>
              <a:t>Layer 1: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</a:pPr>
            <a:r>
              <a:rPr lang="en">
                <a:solidFill>
                  <a:schemeClr val="accent5"/>
                </a:solidFill>
              </a:rPr>
              <a:t>Individual selectable markers with desired house prices and specifications (i.e. Bedrooms, square feet, year built, etc.)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	→ Layer 2: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Char char="●"/>
            </a:pPr>
            <a:r>
              <a:rPr lang="en">
                <a:solidFill>
                  <a:schemeClr val="accent5"/>
                </a:solidFill>
              </a:rPr>
              <a:t>Heatmap of crime rates 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→ Layer 3: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</a:pPr>
            <a:r>
              <a:rPr lang="en">
                <a:solidFill>
                  <a:schemeClr val="accent5"/>
                </a:solidFill>
              </a:rPr>
              <a:t>Choropleth map of house prices within each zip code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Package Dependencies 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87" y="1489825"/>
            <a:ext cx="12477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395" y="1522520"/>
            <a:ext cx="1247774" cy="20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6312" y="1489825"/>
            <a:ext cx="23145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6325" y="2854700"/>
            <a:ext cx="2314574" cy="84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7277" y="3980550"/>
            <a:ext cx="3262093" cy="68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912" y="3418874"/>
            <a:ext cx="1247774" cy="124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Mining Solutions</a:t>
            </a:r>
          </a:p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Package Focus: Geopy, Pandas, Numpy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Raw Datasets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87900" y="1489825"/>
            <a:ext cx="85320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House Rate</a:t>
            </a:r>
          </a:p>
        </p:txBody>
      </p:sp>
      <p:sp>
        <p:nvSpPr>
          <p:cNvPr id="106" name="Shape 106"/>
          <p:cNvSpPr txBox="1"/>
          <p:nvPr>
            <p:ph idx="2" type="body"/>
          </p:nvPr>
        </p:nvSpPr>
        <p:spPr>
          <a:xfrm>
            <a:off x="387900" y="2986925"/>
            <a:ext cx="8532000" cy="158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Crime Rate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9760"/>
            <a:ext cx="9143999" cy="88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30748"/>
            <a:ext cx="9144000" cy="68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8211675" y="1891200"/>
            <a:ext cx="986100" cy="90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5199525" y="3330750"/>
            <a:ext cx="873900" cy="68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7698450" y="1860175"/>
            <a:ext cx="535500" cy="9264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4304250" y="3267625"/>
            <a:ext cx="535500" cy="9264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1324400" y="3330750"/>
            <a:ext cx="497400" cy="68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295875" y="375200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Crime Data Preprocessing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26900" y="1158550"/>
            <a:ext cx="4085400" cy="326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many crimes happened around a house in the past a few years before it’s sold?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are the types of the crimes? And how many of them for each type?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 set year range as past 5 years and the distance range as 1.0 mile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18163" r="24483" t="1312"/>
          <a:stretch/>
        </p:blipFill>
        <p:spPr>
          <a:xfrm>
            <a:off x="444525" y="1333700"/>
            <a:ext cx="3456415" cy="3591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Shape 121"/>
          <p:cNvCxnSpPr/>
          <p:nvPr/>
        </p:nvCxnSpPr>
        <p:spPr>
          <a:xfrm flipH="1" rot="10800000">
            <a:off x="2761050" y="2254550"/>
            <a:ext cx="1765800" cy="88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549" y="3949150"/>
            <a:ext cx="4930225" cy="783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Crime Data Preprocessing: </a:t>
            </a:r>
            <a:r>
              <a:rPr i="1" lang="en"/>
              <a:t>crime_info.py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464100" y="1203800"/>
            <a:ext cx="8515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Use geopy package to calculate distance based on house and crime GPS coordinates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Count and group crimes by their type, for those distance smaller than cutoff distance (default=1.0 mile)    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525" y="4697200"/>
            <a:ext cx="2398749" cy="2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522" y="2101924"/>
            <a:ext cx="4857378" cy="255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1692750" y="3215900"/>
            <a:ext cx="3909000" cy="16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2" name="Shape 132"/>
          <p:cNvCxnSpPr>
            <a:stCxn id="131" idx="3"/>
            <a:endCxn id="133" idx="1"/>
          </p:cNvCxnSpPr>
          <p:nvPr/>
        </p:nvCxnSpPr>
        <p:spPr>
          <a:xfrm>
            <a:off x="5601750" y="3300200"/>
            <a:ext cx="7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133" name="Shape 133"/>
          <p:cNvSpPr txBox="1"/>
          <p:nvPr/>
        </p:nvSpPr>
        <p:spPr>
          <a:xfrm>
            <a:off x="6338875" y="2553350"/>
            <a:ext cx="27516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vincenty function from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geopy package, which takes two set of GPS coordinates as input, and outputs distance with unit of miles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96" y="1778574"/>
            <a:ext cx="6924245" cy="28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